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82" r:id="rId5"/>
    <p:sldId id="303" r:id="rId6"/>
    <p:sldId id="305" r:id="rId7"/>
    <p:sldId id="289" r:id="rId8"/>
    <p:sldId id="300" r:id="rId9"/>
    <p:sldId id="257" r:id="rId10"/>
    <p:sldId id="287" r:id="rId11"/>
    <p:sldId id="293" r:id="rId12"/>
    <p:sldId id="306" r:id="rId13"/>
    <p:sldId id="304" r:id="rId14"/>
    <p:sldId id="308" r:id="rId15"/>
    <p:sldId id="309" r:id="rId16"/>
    <p:sldId id="310" r:id="rId17"/>
    <p:sldId id="294" r:id="rId18"/>
    <p:sldId id="283" r:id="rId19"/>
    <p:sldId id="296" r:id="rId20"/>
    <p:sldId id="297" r:id="rId21"/>
    <p:sldId id="299" r:id="rId22"/>
    <p:sldId id="295" r:id="rId23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22995-30D4-4051-A4CA-848437CDC69F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0290B6-0362-4C10-BA35-C5CF6CDF2669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+mj-lt"/>
            </a:rPr>
            <a:t>External factors</a:t>
          </a:r>
        </a:p>
      </dgm:t>
    </dgm:pt>
    <dgm:pt modelId="{22D49929-71C2-41E1-B947-70791E418E6F}" type="parTrans" cxnId="{CF6C0FA6-631A-4705-BD32-C346B7E3B4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8804043-C055-467F-98E8-849A04EAEEEB}" type="sibTrans" cxnId="{CF6C0FA6-631A-4705-BD32-C346B7E3B4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C4D019D-2265-4336-B8EA-1FAED2828A7A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+mj-lt"/>
            </a:rPr>
            <a:t>Have faculty drive assessment</a:t>
          </a:r>
        </a:p>
      </dgm:t>
    </dgm:pt>
    <dgm:pt modelId="{B151A651-7320-4932-96EE-8F5CB6880529}" type="parTrans" cxnId="{AF984A29-5655-488E-9C5C-E193624D69B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A54B384-B941-4549-ABB0-82C6D2E67664}" type="sibTrans" cxnId="{AF984A29-5655-488E-9C5C-E193624D69B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24D18E0-FD55-49C1-B219-10A5C74A67C0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+mj-lt"/>
            </a:rPr>
            <a:t>Avoid standardized tests</a:t>
          </a:r>
        </a:p>
      </dgm:t>
    </dgm:pt>
    <dgm:pt modelId="{F14105A5-44F0-48AC-AD8E-E9FBF19120E0}" type="parTrans" cxnId="{623E5AEF-F5F1-433B-8604-B6641FA467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7FA2FB5-3D80-4A65-8DCB-BBD69C46A3A0}" type="sibTrans" cxnId="{623E5AEF-F5F1-433B-8604-B6641FA467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FBC1B9C-5F9E-40FD-BDCA-CE05A7F51DB5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+mj-lt"/>
            </a:rPr>
            <a:t>Address lack of assessment culture</a:t>
          </a:r>
        </a:p>
      </dgm:t>
    </dgm:pt>
    <dgm:pt modelId="{3EE16189-9567-4145-9A23-096D5EC4971E}" type="parTrans" cxnId="{479CB722-590D-4A9D-97F1-71B14D3BB0E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40F2718-FF77-4184-95DE-00589281CE57}" type="sibTrans" cxnId="{479CB722-590D-4A9D-97F1-71B14D3BB0E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69D8BB-6992-45BC-B2CE-E328169D5FCA}">
      <dgm:prSet phldrT="[Text]"/>
      <dgm:spPr>
        <a:ln>
          <a:noFill/>
        </a:ln>
      </dgm:spPr>
      <dgm:t>
        <a:bodyPr/>
        <a:lstStyle/>
        <a:p>
          <a:r>
            <a:rPr lang="en-US" dirty="0">
              <a:latin typeface="+mj-lt"/>
            </a:rPr>
            <a:t>Create assessment initiative</a:t>
          </a:r>
        </a:p>
      </dgm:t>
    </dgm:pt>
    <dgm:pt modelId="{EA3BB831-33E6-4077-AC98-35D7CE597DB7}" type="parTrans" cxnId="{2E412789-4245-4D6B-B80C-9C4F7CD983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8E3CF23-30EC-4DC2-B74C-9D112ED71D7F}" type="sibTrans" cxnId="{2E412789-4245-4D6B-B80C-9C4F7CD983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BFD28D6-C8E7-4F96-8B92-B26F3CA1C3B5}" type="pres">
      <dgm:prSet presAssocID="{3F722995-30D4-4051-A4CA-848437CDC69F}" presName="cycle" presStyleCnt="0">
        <dgm:presLayoutVars>
          <dgm:dir/>
          <dgm:resizeHandles val="exact"/>
        </dgm:presLayoutVars>
      </dgm:prSet>
      <dgm:spPr/>
    </dgm:pt>
    <dgm:pt modelId="{916A6E16-82C0-4A39-BBD8-CA82C1691AFB}" type="pres">
      <dgm:prSet presAssocID="{CF0290B6-0362-4C10-BA35-C5CF6CDF2669}" presName="node" presStyleLbl="node1" presStyleIdx="0" presStyleCnt="5">
        <dgm:presLayoutVars>
          <dgm:bulletEnabled val="1"/>
        </dgm:presLayoutVars>
      </dgm:prSet>
      <dgm:spPr/>
    </dgm:pt>
    <dgm:pt modelId="{6548E9F3-8834-46C6-BD39-73F2B422ACE2}" type="pres">
      <dgm:prSet presAssocID="{CF0290B6-0362-4C10-BA35-C5CF6CDF2669}" presName="spNode" presStyleCnt="0"/>
      <dgm:spPr/>
    </dgm:pt>
    <dgm:pt modelId="{B1F89CB8-C32F-4D80-B2B7-017202529D29}" type="pres">
      <dgm:prSet presAssocID="{68804043-C055-467F-98E8-849A04EAEEEB}" presName="sibTrans" presStyleLbl="sibTrans1D1" presStyleIdx="0" presStyleCnt="5"/>
      <dgm:spPr/>
    </dgm:pt>
    <dgm:pt modelId="{5417980E-0193-4D37-A332-DA9D789B8584}" type="pres">
      <dgm:prSet presAssocID="{8C4D019D-2265-4336-B8EA-1FAED2828A7A}" presName="node" presStyleLbl="node1" presStyleIdx="1" presStyleCnt="5">
        <dgm:presLayoutVars>
          <dgm:bulletEnabled val="1"/>
        </dgm:presLayoutVars>
      </dgm:prSet>
      <dgm:spPr/>
    </dgm:pt>
    <dgm:pt modelId="{58EB6F41-6EBB-4636-BE74-562A67E0CE92}" type="pres">
      <dgm:prSet presAssocID="{8C4D019D-2265-4336-B8EA-1FAED2828A7A}" presName="spNode" presStyleCnt="0"/>
      <dgm:spPr/>
    </dgm:pt>
    <dgm:pt modelId="{15FFF406-E4A8-4B19-A19C-7D21B7498B86}" type="pres">
      <dgm:prSet presAssocID="{CA54B384-B941-4549-ABB0-82C6D2E67664}" presName="sibTrans" presStyleLbl="sibTrans1D1" presStyleIdx="1" presStyleCnt="5"/>
      <dgm:spPr/>
    </dgm:pt>
    <dgm:pt modelId="{EA5280B1-4E87-4085-A144-3F56D600AB04}" type="pres">
      <dgm:prSet presAssocID="{D24D18E0-FD55-49C1-B219-10A5C74A67C0}" presName="node" presStyleLbl="node1" presStyleIdx="2" presStyleCnt="5">
        <dgm:presLayoutVars>
          <dgm:bulletEnabled val="1"/>
        </dgm:presLayoutVars>
      </dgm:prSet>
      <dgm:spPr/>
    </dgm:pt>
    <dgm:pt modelId="{D2CE6787-A64A-430E-BBDF-6ADC9DE4256C}" type="pres">
      <dgm:prSet presAssocID="{D24D18E0-FD55-49C1-B219-10A5C74A67C0}" presName="spNode" presStyleCnt="0"/>
      <dgm:spPr/>
    </dgm:pt>
    <dgm:pt modelId="{43B5BA87-10EB-4BD6-A2A4-A32A4058DBF5}" type="pres">
      <dgm:prSet presAssocID="{07FA2FB5-3D80-4A65-8DCB-BBD69C46A3A0}" presName="sibTrans" presStyleLbl="sibTrans1D1" presStyleIdx="2" presStyleCnt="5"/>
      <dgm:spPr/>
    </dgm:pt>
    <dgm:pt modelId="{F8EDD275-3B9F-4204-92E0-67087A4885B9}" type="pres">
      <dgm:prSet presAssocID="{5FBC1B9C-5F9E-40FD-BDCA-CE05A7F51DB5}" presName="node" presStyleLbl="node1" presStyleIdx="3" presStyleCnt="5">
        <dgm:presLayoutVars>
          <dgm:bulletEnabled val="1"/>
        </dgm:presLayoutVars>
      </dgm:prSet>
      <dgm:spPr/>
    </dgm:pt>
    <dgm:pt modelId="{728EBF7E-261D-41E7-B909-C06A4B1574E5}" type="pres">
      <dgm:prSet presAssocID="{5FBC1B9C-5F9E-40FD-BDCA-CE05A7F51DB5}" presName="spNode" presStyleCnt="0"/>
      <dgm:spPr/>
    </dgm:pt>
    <dgm:pt modelId="{32C0B314-2FB7-493F-9B79-4BB04C15CE2F}" type="pres">
      <dgm:prSet presAssocID="{140F2718-FF77-4184-95DE-00589281CE57}" presName="sibTrans" presStyleLbl="sibTrans1D1" presStyleIdx="3" presStyleCnt="5"/>
      <dgm:spPr/>
    </dgm:pt>
    <dgm:pt modelId="{2941E21C-203C-4B1E-AE0C-5ACE49940D88}" type="pres">
      <dgm:prSet presAssocID="{3D69D8BB-6992-45BC-B2CE-E328169D5FCA}" presName="node" presStyleLbl="node1" presStyleIdx="4" presStyleCnt="5">
        <dgm:presLayoutVars>
          <dgm:bulletEnabled val="1"/>
        </dgm:presLayoutVars>
      </dgm:prSet>
      <dgm:spPr/>
    </dgm:pt>
    <dgm:pt modelId="{3A4F8422-B37E-4F63-AA37-6EDE54F2909B}" type="pres">
      <dgm:prSet presAssocID="{3D69D8BB-6992-45BC-B2CE-E328169D5FCA}" presName="spNode" presStyleCnt="0"/>
      <dgm:spPr/>
    </dgm:pt>
    <dgm:pt modelId="{A61D5F70-46CF-4B9F-A592-F3233ACCDCD0}" type="pres">
      <dgm:prSet presAssocID="{48E3CF23-30EC-4DC2-B74C-9D112ED71D7F}" presName="sibTrans" presStyleLbl="sibTrans1D1" presStyleIdx="4" presStyleCnt="5"/>
      <dgm:spPr/>
    </dgm:pt>
  </dgm:ptLst>
  <dgm:cxnLst>
    <dgm:cxn modelId="{1C4B1C05-BDA0-4A29-915A-7EFDB4B0AB28}" type="presOf" srcId="{07FA2FB5-3D80-4A65-8DCB-BBD69C46A3A0}" destId="{43B5BA87-10EB-4BD6-A2A4-A32A4058DBF5}" srcOrd="0" destOrd="0" presId="urn:microsoft.com/office/officeart/2005/8/layout/cycle6"/>
    <dgm:cxn modelId="{2C241412-A52B-453C-A151-D1942787481F}" type="presOf" srcId="{3D69D8BB-6992-45BC-B2CE-E328169D5FCA}" destId="{2941E21C-203C-4B1E-AE0C-5ACE49940D88}" srcOrd="0" destOrd="0" presId="urn:microsoft.com/office/officeart/2005/8/layout/cycle6"/>
    <dgm:cxn modelId="{5336E012-F428-4D45-91CC-71111339C4A4}" type="presOf" srcId="{CF0290B6-0362-4C10-BA35-C5CF6CDF2669}" destId="{916A6E16-82C0-4A39-BBD8-CA82C1691AFB}" srcOrd="0" destOrd="0" presId="urn:microsoft.com/office/officeart/2005/8/layout/cycle6"/>
    <dgm:cxn modelId="{E929F31F-871A-480B-843F-6B866F715E63}" type="presOf" srcId="{140F2718-FF77-4184-95DE-00589281CE57}" destId="{32C0B314-2FB7-493F-9B79-4BB04C15CE2F}" srcOrd="0" destOrd="0" presId="urn:microsoft.com/office/officeart/2005/8/layout/cycle6"/>
    <dgm:cxn modelId="{479CB722-590D-4A9D-97F1-71B14D3BB0E6}" srcId="{3F722995-30D4-4051-A4CA-848437CDC69F}" destId="{5FBC1B9C-5F9E-40FD-BDCA-CE05A7F51DB5}" srcOrd="3" destOrd="0" parTransId="{3EE16189-9567-4145-9A23-096D5EC4971E}" sibTransId="{140F2718-FF77-4184-95DE-00589281CE57}"/>
    <dgm:cxn modelId="{AF984A29-5655-488E-9C5C-E193624D69B7}" srcId="{3F722995-30D4-4051-A4CA-848437CDC69F}" destId="{8C4D019D-2265-4336-B8EA-1FAED2828A7A}" srcOrd="1" destOrd="0" parTransId="{B151A651-7320-4932-96EE-8F5CB6880529}" sibTransId="{CA54B384-B941-4549-ABB0-82C6D2E67664}"/>
    <dgm:cxn modelId="{2E412789-4245-4D6B-B80C-9C4F7CD9837A}" srcId="{3F722995-30D4-4051-A4CA-848437CDC69F}" destId="{3D69D8BB-6992-45BC-B2CE-E328169D5FCA}" srcOrd="4" destOrd="0" parTransId="{EA3BB831-33E6-4077-AC98-35D7CE597DB7}" sibTransId="{48E3CF23-30EC-4DC2-B74C-9D112ED71D7F}"/>
    <dgm:cxn modelId="{CC863F8F-9343-4167-A52E-44514A61ED7D}" type="presOf" srcId="{8C4D019D-2265-4336-B8EA-1FAED2828A7A}" destId="{5417980E-0193-4D37-A332-DA9D789B8584}" srcOrd="0" destOrd="0" presId="urn:microsoft.com/office/officeart/2005/8/layout/cycle6"/>
    <dgm:cxn modelId="{CF6C0FA6-631A-4705-BD32-C346B7E3B4D9}" srcId="{3F722995-30D4-4051-A4CA-848437CDC69F}" destId="{CF0290B6-0362-4C10-BA35-C5CF6CDF2669}" srcOrd="0" destOrd="0" parTransId="{22D49929-71C2-41E1-B947-70791E418E6F}" sibTransId="{68804043-C055-467F-98E8-849A04EAEEEB}"/>
    <dgm:cxn modelId="{02B78BAE-3741-40AB-B220-1A418CFF9846}" type="presOf" srcId="{5FBC1B9C-5F9E-40FD-BDCA-CE05A7F51DB5}" destId="{F8EDD275-3B9F-4204-92E0-67087A4885B9}" srcOrd="0" destOrd="0" presId="urn:microsoft.com/office/officeart/2005/8/layout/cycle6"/>
    <dgm:cxn modelId="{6097B4B0-2C88-425C-A1AA-EBD0AA26D025}" type="presOf" srcId="{68804043-C055-467F-98E8-849A04EAEEEB}" destId="{B1F89CB8-C32F-4D80-B2B7-017202529D29}" srcOrd="0" destOrd="0" presId="urn:microsoft.com/office/officeart/2005/8/layout/cycle6"/>
    <dgm:cxn modelId="{FD3D48BC-2B31-407D-ACE9-8D8FE39B7DA6}" type="presOf" srcId="{3F722995-30D4-4051-A4CA-848437CDC69F}" destId="{8BFD28D6-C8E7-4F96-8B92-B26F3CA1C3B5}" srcOrd="0" destOrd="0" presId="urn:microsoft.com/office/officeart/2005/8/layout/cycle6"/>
    <dgm:cxn modelId="{A77CB8DF-786E-473D-AE69-7AF6AC6E4A20}" type="presOf" srcId="{CA54B384-B941-4549-ABB0-82C6D2E67664}" destId="{15FFF406-E4A8-4B19-A19C-7D21B7498B86}" srcOrd="0" destOrd="0" presId="urn:microsoft.com/office/officeart/2005/8/layout/cycle6"/>
    <dgm:cxn modelId="{623E5AEF-F5F1-433B-8604-B6641FA4676A}" srcId="{3F722995-30D4-4051-A4CA-848437CDC69F}" destId="{D24D18E0-FD55-49C1-B219-10A5C74A67C0}" srcOrd="2" destOrd="0" parTransId="{F14105A5-44F0-48AC-AD8E-E9FBF19120E0}" sibTransId="{07FA2FB5-3D80-4A65-8DCB-BBD69C46A3A0}"/>
    <dgm:cxn modelId="{0C06B5FA-AA2B-4DED-AA4A-C377CBF2BF68}" type="presOf" srcId="{48E3CF23-30EC-4DC2-B74C-9D112ED71D7F}" destId="{A61D5F70-46CF-4B9F-A592-F3233ACCDCD0}" srcOrd="0" destOrd="0" presId="urn:microsoft.com/office/officeart/2005/8/layout/cycle6"/>
    <dgm:cxn modelId="{3D7D3AFE-F68D-4E9D-938F-190396E12CB8}" type="presOf" srcId="{D24D18E0-FD55-49C1-B219-10A5C74A67C0}" destId="{EA5280B1-4E87-4085-A144-3F56D600AB04}" srcOrd="0" destOrd="0" presId="urn:microsoft.com/office/officeart/2005/8/layout/cycle6"/>
    <dgm:cxn modelId="{175E7544-EE9D-4E72-B91D-F6542AC5D741}" type="presParOf" srcId="{8BFD28D6-C8E7-4F96-8B92-B26F3CA1C3B5}" destId="{916A6E16-82C0-4A39-BBD8-CA82C1691AFB}" srcOrd="0" destOrd="0" presId="urn:microsoft.com/office/officeart/2005/8/layout/cycle6"/>
    <dgm:cxn modelId="{A210DD15-B4BD-4C12-8B74-389AA4292F47}" type="presParOf" srcId="{8BFD28D6-C8E7-4F96-8B92-B26F3CA1C3B5}" destId="{6548E9F3-8834-46C6-BD39-73F2B422ACE2}" srcOrd="1" destOrd="0" presId="urn:microsoft.com/office/officeart/2005/8/layout/cycle6"/>
    <dgm:cxn modelId="{D7AFCF40-8A20-48FC-9D7E-C0BDA0F9E4BB}" type="presParOf" srcId="{8BFD28D6-C8E7-4F96-8B92-B26F3CA1C3B5}" destId="{B1F89CB8-C32F-4D80-B2B7-017202529D29}" srcOrd="2" destOrd="0" presId="urn:microsoft.com/office/officeart/2005/8/layout/cycle6"/>
    <dgm:cxn modelId="{997A536A-BE4A-4CED-AA2C-CA72148CBEF8}" type="presParOf" srcId="{8BFD28D6-C8E7-4F96-8B92-B26F3CA1C3B5}" destId="{5417980E-0193-4D37-A332-DA9D789B8584}" srcOrd="3" destOrd="0" presId="urn:microsoft.com/office/officeart/2005/8/layout/cycle6"/>
    <dgm:cxn modelId="{BB122A44-3663-4A04-BD71-230DB2A95379}" type="presParOf" srcId="{8BFD28D6-C8E7-4F96-8B92-B26F3CA1C3B5}" destId="{58EB6F41-6EBB-4636-BE74-562A67E0CE92}" srcOrd="4" destOrd="0" presId="urn:microsoft.com/office/officeart/2005/8/layout/cycle6"/>
    <dgm:cxn modelId="{01D83754-F01A-49BA-8939-95EEE540CCC2}" type="presParOf" srcId="{8BFD28D6-C8E7-4F96-8B92-B26F3CA1C3B5}" destId="{15FFF406-E4A8-4B19-A19C-7D21B7498B86}" srcOrd="5" destOrd="0" presId="urn:microsoft.com/office/officeart/2005/8/layout/cycle6"/>
    <dgm:cxn modelId="{BDCF14DF-1094-49B1-8E5B-69C0660D0306}" type="presParOf" srcId="{8BFD28D6-C8E7-4F96-8B92-B26F3CA1C3B5}" destId="{EA5280B1-4E87-4085-A144-3F56D600AB04}" srcOrd="6" destOrd="0" presId="urn:microsoft.com/office/officeart/2005/8/layout/cycle6"/>
    <dgm:cxn modelId="{C6158DE7-DA0F-4F6B-AF88-6582D37A0718}" type="presParOf" srcId="{8BFD28D6-C8E7-4F96-8B92-B26F3CA1C3B5}" destId="{D2CE6787-A64A-430E-BBDF-6ADC9DE4256C}" srcOrd="7" destOrd="0" presId="urn:microsoft.com/office/officeart/2005/8/layout/cycle6"/>
    <dgm:cxn modelId="{A2FDEDE5-B286-418A-B119-6547E0318AC3}" type="presParOf" srcId="{8BFD28D6-C8E7-4F96-8B92-B26F3CA1C3B5}" destId="{43B5BA87-10EB-4BD6-A2A4-A32A4058DBF5}" srcOrd="8" destOrd="0" presId="urn:microsoft.com/office/officeart/2005/8/layout/cycle6"/>
    <dgm:cxn modelId="{3D667E8A-9ACD-48C9-98A8-1D9CB258767E}" type="presParOf" srcId="{8BFD28D6-C8E7-4F96-8B92-B26F3CA1C3B5}" destId="{F8EDD275-3B9F-4204-92E0-67087A4885B9}" srcOrd="9" destOrd="0" presId="urn:microsoft.com/office/officeart/2005/8/layout/cycle6"/>
    <dgm:cxn modelId="{B1664007-0C1F-4BFA-87B0-B2F3E06DCD22}" type="presParOf" srcId="{8BFD28D6-C8E7-4F96-8B92-B26F3CA1C3B5}" destId="{728EBF7E-261D-41E7-B909-C06A4B1574E5}" srcOrd="10" destOrd="0" presId="urn:microsoft.com/office/officeart/2005/8/layout/cycle6"/>
    <dgm:cxn modelId="{7F8F5CF9-0D4A-4E89-A730-AA0EE30B5261}" type="presParOf" srcId="{8BFD28D6-C8E7-4F96-8B92-B26F3CA1C3B5}" destId="{32C0B314-2FB7-493F-9B79-4BB04C15CE2F}" srcOrd="11" destOrd="0" presId="urn:microsoft.com/office/officeart/2005/8/layout/cycle6"/>
    <dgm:cxn modelId="{E0034F48-2CB5-410B-850E-9639219A0256}" type="presParOf" srcId="{8BFD28D6-C8E7-4F96-8B92-B26F3CA1C3B5}" destId="{2941E21C-203C-4B1E-AE0C-5ACE49940D88}" srcOrd="12" destOrd="0" presId="urn:microsoft.com/office/officeart/2005/8/layout/cycle6"/>
    <dgm:cxn modelId="{990CE4F9-A3C4-46EB-8EE7-76BD51ABCEA5}" type="presParOf" srcId="{8BFD28D6-C8E7-4F96-8B92-B26F3CA1C3B5}" destId="{3A4F8422-B37E-4F63-AA37-6EDE54F2909B}" srcOrd="13" destOrd="0" presId="urn:microsoft.com/office/officeart/2005/8/layout/cycle6"/>
    <dgm:cxn modelId="{8E2003DE-BA62-4C56-8667-70F728369F71}" type="presParOf" srcId="{8BFD28D6-C8E7-4F96-8B92-B26F3CA1C3B5}" destId="{A61D5F70-46CF-4B9F-A592-F3233ACCDCD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A6E16-82C0-4A39-BBD8-CA82C1691AFB}">
      <dsp:nvSpPr>
        <dsp:cNvPr id="0" name=""/>
        <dsp:cNvSpPr/>
      </dsp:nvSpPr>
      <dsp:spPr>
        <a:xfrm>
          <a:off x="4166201" y="181"/>
          <a:ext cx="1520230" cy="988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External factors</a:t>
          </a:r>
        </a:p>
      </dsp:txBody>
      <dsp:txXfrm>
        <a:off x="4214438" y="48418"/>
        <a:ext cx="1423756" cy="891675"/>
      </dsp:txXfrm>
    </dsp:sp>
    <dsp:sp modelId="{B1F89CB8-C32F-4D80-B2B7-017202529D29}">
      <dsp:nvSpPr>
        <dsp:cNvPr id="0" name=""/>
        <dsp:cNvSpPr/>
      </dsp:nvSpPr>
      <dsp:spPr>
        <a:xfrm>
          <a:off x="2953082" y="494256"/>
          <a:ext cx="3946469" cy="3946469"/>
        </a:xfrm>
        <a:custGeom>
          <a:avLst/>
          <a:gdLst/>
          <a:ahLst/>
          <a:cxnLst/>
          <a:rect l="0" t="0" r="0" b="0"/>
          <a:pathLst>
            <a:path>
              <a:moveTo>
                <a:pt x="2743780" y="156668"/>
              </a:moveTo>
              <a:arcTo wR="1973234" hR="1973234" stAng="17579134" swAng="196026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7980E-0193-4D37-A332-DA9D789B8584}">
      <dsp:nvSpPr>
        <dsp:cNvPr id="0" name=""/>
        <dsp:cNvSpPr/>
      </dsp:nvSpPr>
      <dsp:spPr>
        <a:xfrm>
          <a:off x="6042859" y="1363653"/>
          <a:ext cx="1520230" cy="988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Have faculty drive assessment</a:t>
          </a:r>
        </a:p>
      </dsp:txBody>
      <dsp:txXfrm>
        <a:off x="6091096" y="1411890"/>
        <a:ext cx="1423756" cy="891675"/>
      </dsp:txXfrm>
    </dsp:sp>
    <dsp:sp modelId="{15FFF406-E4A8-4B19-A19C-7D21B7498B86}">
      <dsp:nvSpPr>
        <dsp:cNvPr id="0" name=""/>
        <dsp:cNvSpPr/>
      </dsp:nvSpPr>
      <dsp:spPr>
        <a:xfrm>
          <a:off x="2953082" y="494256"/>
          <a:ext cx="3946469" cy="3946469"/>
        </a:xfrm>
        <a:custGeom>
          <a:avLst/>
          <a:gdLst/>
          <a:ahLst/>
          <a:cxnLst/>
          <a:rect l="0" t="0" r="0" b="0"/>
          <a:pathLst>
            <a:path>
              <a:moveTo>
                <a:pt x="3943774" y="1870154"/>
              </a:moveTo>
              <a:arcTo wR="1973234" hR="1973234" stAng="21420333" swAng="219532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280B1-4E87-4085-A144-3F56D600AB04}">
      <dsp:nvSpPr>
        <dsp:cNvPr id="0" name=""/>
        <dsp:cNvSpPr/>
      </dsp:nvSpPr>
      <dsp:spPr>
        <a:xfrm>
          <a:off x="5326039" y="3569796"/>
          <a:ext cx="1520230" cy="988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Avoid standardized tests</a:t>
          </a:r>
        </a:p>
      </dsp:txBody>
      <dsp:txXfrm>
        <a:off x="5374276" y="3618033"/>
        <a:ext cx="1423756" cy="891675"/>
      </dsp:txXfrm>
    </dsp:sp>
    <dsp:sp modelId="{43B5BA87-10EB-4BD6-A2A4-A32A4058DBF5}">
      <dsp:nvSpPr>
        <dsp:cNvPr id="0" name=""/>
        <dsp:cNvSpPr/>
      </dsp:nvSpPr>
      <dsp:spPr>
        <a:xfrm>
          <a:off x="2953082" y="494256"/>
          <a:ext cx="3946469" cy="3946469"/>
        </a:xfrm>
        <a:custGeom>
          <a:avLst/>
          <a:gdLst/>
          <a:ahLst/>
          <a:cxnLst/>
          <a:rect l="0" t="0" r="0" b="0"/>
          <a:pathLst>
            <a:path>
              <a:moveTo>
                <a:pt x="2365125" y="3907162"/>
              </a:moveTo>
              <a:arcTo wR="1973234" hR="1973234" stAng="4712682" swAng="137463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DD275-3B9F-4204-92E0-67087A4885B9}">
      <dsp:nvSpPr>
        <dsp:cNvPr id="0" name=""/>
        <dsp:cNvSpPr/>
      </dsp:nvSpPr>
      <dsp:spPr>
        <a:xfrm>
          <a:off x="3006363" y="3569796"/>
          <a:ext cx="1520230" cy="988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Address lack of assessment culture</a:t>
          </a:r>
        </a:p>
      </dsp:txBody>
      <dsp:txXfrm>
        <a:off x="3054600" y="3618033"/>
        <a:ext cx="1423756" cy="891675"/>
      </dsp:txXfrm>
    </dsp:sp>
    <dsp:sp modelId="{32C0B314-2FB7-493F-9B79-4BB04C15CE2F}">
      <dsp:nvSpPr>
        <dsp:cNvPr id="0" name=""/>
        <dsp:cNvSpPr/>
      </dsp:nvSpPr>
      <dsp:spPr>
        <a:xfrm>
          <a:off x="2953082" y="494256"/>
          <a:ext cx="3946469" cy="3946469"/>
        </a:xfrm>
        <a:custGeom>
          <a:avLst/>
          <a:gdLst/>
          <a:ahLst/>
          <a:cxnLst/>
          <a:rect l="0" t="0" r="0" b="0"/>
          <a:pathLst>
            <a:path>
              <a:moveTo>
                <a:pt x="329577" y="3065043"/>
              </a:moveTo>
              <a:arcTo wR="1973234" hR="1973234" stAng="8784339" swAng="219532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1E21C-203C-4B1E-AE0C-5ACE49940D88}">
      <dsp:nvSpPr>
        <dsp:cNvPr id="0" name=""/>
        <dsp:cNvSpPr/>
      </dsp:nvSpPr>
      <dsp:spPr>
        <a:xfrm>
          <a:off x="2289544" y="1363653"/>
          <a:ext cx="1520230" cy="988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j-lt"/>
            </a:rPr>
            <a:t>Create assessment initiative</a:t>
          </a:r>
        </a:p>
      </dsp:txBody>
      <dsp:txXfrm>
        <a:off x="2337781" y="1411890"/>
        <a:ext cx="1423756" cy="891675"/>
      </dsp:txXfrm>
    </dsp:sp>
    <dsp:sp modelId="{A61D5F70-46CF-4B9F-A592-F3233ACCDCD0}">
      <dsp:nvSpPr>
        <dsp:cNvPr id="0" name=""/>
        <dsp:cNvSpPr/>
      </dsp:nvSpPr>
      <dsp:spPr>
        <a:xfrm>
          <a:off x="2953082" y="494256"/>
          <a:ext cx="3946469" cy="3946469"/>
        </a:xfrm>
        <a:custGeom>
          <a:avLst/>
          <a:gdLst/>
          <a:ahLst/>
          <a:cxnLst/>
          <a:rect l="0" t="0" r="0" b="0"/>
          <a:pathLst>
            <a:path>
              <a:moveTo>
                <a:pt x="343989" y="860034"/>
              </a:moveTo>
              <a:arcTo wR="1973234" hR="1973234" stAng="12860597" swAng="196026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2/20/2019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2/20/2019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4DBFA0-E153-4FAE-87CE-1E856C41A7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9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44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BC9442-A132-46C3-B9D8-F4373421A7E1}" type="slidenum">
              <a:rPr lang="en-US" smtClean="0">
                <a:latin typeface="Arial" charset="0"/>
              </a:rPr>
              <a:pPr/>
              <a:t>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4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468" y="690563"/>
            <a:ext cx="9446339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69943" y="6477000"/>
            <a:ext cx="97764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600201"/>
            <a:ext cx="1117309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6294" y="152400"/>
            <a:ext cx="11379998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7868" y="533400"/>
            <a:ext cx="1117309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2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468" y="690563"/>
            <a:ext cx="9446339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69943" y="6477000"/>
            <a:ext cx="97764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600201"/>
            <a:ext cx="1117309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6294" y="152400"/>
            <a:ext cx="11379998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7868" y="533400"/>
            <a:ext cx="1117309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468" y="690563"/>
            <a:ext cx="9446339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0969943" y="6477000"/>
            <a:ext cx="97764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600201"/>
            <a:ext cx="1117309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6294" y="152400"/>
            <a:ext cx="11379998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7868" y="533400"/>
            <a:ext cx="1117309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5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2/20/2019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2/20/2019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2/20/2019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2/20/2019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2/20/2019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2/20/2019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1" r:id="rId13"/>
    <p:sldLayoutId id="214748368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eliabuarque.blogspot.com/2013/03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2812" y="877888"/>
            <a:ext cx="7008574" cy="3298825"/>
          </a:xfrm>
        </p:spPr>
        <p:txBody>
          <a:bodyPr>
            <a:normAutofit/>
          </a:bodyPr>
          <a:lstStyle/>
          <a:p>
            <a:r>
              <a:rPr lang="en-US" sz="4000" dirty="0"/>
              <a:t>DHE Learning Outcomes Assessment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419600"/>
            <a:ext cx="7008574" cy="1752600"/>
          </a:xfrm>
        </p:spPr>
        <p:txBody>
          <a:bodyPr>
            <a:noAutofit/>
          </a:bodyPr>
          <a:lstStyle/>
          <a:p>
            <a:r>
              <a:rPr lang="en-US" sz="1800" b="1" dirty="0"/>
              <a:t>Dr. Lane Glenn, President, Northern Essex Community College</a:t>
            </a:r>
          </a:p>
          <a:p>
            <a:r>
              <a:rPr lang="en-US" sz="1800" b="1" dirty="0"/>
              <a:t>Dr. Robert J. Awkward, Director of Learning Outcomes Assessment</a:t>
            </a:r>
          </a:p>
          <a:p>
            <a:r>
              <a:rPr lang="en-US" sz="1800" b="1" dirty="0"/>
              <a:t>Dr. Patricia A. Marshall, Deputy Commissioner for Academic Affairs &amp; Student Success</a:t>
            </a:r>
          </a:p>
          <a:p>
            <a:r>
              <a:rPr lang="en-US" sz="1800" b="1" dirty="0"/>
              <a:t>Community College Council of Presidents</a:t>
            </a:r>
          </a:p>
          <a:p>
            <a:r>
              <a:rPr lang="en-US" sz="1800" b="1" dirty="0"/>
              <a:t>February 22, 2019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E4C2BAD0-D050-4B05-8A73-968CCD7C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469901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9144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2052637"/>
            <a:ext cx="11173090" cy="46259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Authentic Student Work</a:t>
            </a:r>
          </a:p>
          <a:p>
            <a:r>
              <a:rPr lang="en-US" dirty="0">
                <a:latin typeface="+mj-lt"/>
              </a:rPr>
              <a:t>LEAP Essential Learning Outcomes</a:t>
            </a:r>
          </a:p>
          <a:p>
            <a:pPr lvl="1"/>
            <a:r>
              <a:rPr lang="en-US" dirty="0"/>
              <a:t>Critical &amp; Creative Thinking</a:t>
            </a:r>
          </a:p>
          <a:p>
            <a:pPr lvl="1"/>
            <a:r>
              <a:rPr lang="en-US" dirty="0"/>
              <a:t>Quantitative Literacy</a:t>
            </a:r>
          </a:p>
          <a:p>
            <a:pPr lvl="1"/>
            <a:r>
              <a:rPr lang="en-US" dirty="0"/>
              <a:t>Written &amp; Oral Communication</a:t>
            </a:r>
          </a:p>
          <a:p>
            <a:r>
              <a:rPr lang="en-US" dirty="0">
                <a:latin typeface="+mj-lt"/>
              </a:rPr>
              <a:t>LEAP VALUE Rubrics</a:t>
            </a:r>
          </a:p>
          <a:p>
            <a:r>
              <a:rPr lang="en-US" dirty="0">
                <a:latin typeface="+mj-lt"/>
              </a:rPr>
              <a:t>Multi-State Collaborative (MSC) to VALUE Institute</a:t>
            </a:r>
          </a:p>
          <a:p>
            <a:pPr lvl="1"/>
            <a:r>
              <a:rPr lang="en-US" dirty="0">
                <a:latin typeface="+mj-lt"/>
              </a:rPr>
              <a:t>Public only, free</a:t>
            </a:r>
          </a:p>
          <a:p>
            <a:pPr lvl="1"/>
            <a:r>
              <a:rPr lang="en-US" dirty="0">
                <a:latin typeface="+mj-lt"/>
              </a:rPr>
              <a:t>Public and private, fee-for-service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6294" y="685800"/>
            <a:ext cx="11379998" cy="56110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Student Learning Outcomes Assessment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1219200"/>
            <a:ext cx="11173090" cy="762000"/>
          </a:xfrm>
        </p:spPr>
        <p:txBody>
          <a:bodyPr/>
          <a:lstStyle/>
          <a:p>
            <a:r>
              <a:rPr lang="en-US" b="1" dirty="0"/>
              <a:t>Common Framework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152401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3124200"/>
            <a:ext cx="4456113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9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Massachusetts Compared to Project Level Data: 2017 vs. 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98655"/>
              </p:ext>
            </p:extLst>
          </p:nvPr>
        </p:nvGraphicFramePr>
        <p:xfrm>
          <a:off x="1903412" y="2133600"/>
          <a:ext cx="8329031" cy="377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9785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r>
                        <a:rPr lang="en-US" baseline="0" dirty="0"/>
                        <a:t> Rubrics</a:t>
                      </a:r>
                      <a:endParaRPr lang="en-US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Two-Year Institutions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Four-Year Institutions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71">
                <a:tc>
                  <a:txBody>
                    <a:bodyPr/>
                    <a:lstStyle/>
                    <a:p>
                      <a:r>
                        <a:rPr lang="en-US" dirty="0"/>
                        <a:t>Critical</a:t>
                      </a:r>
                      <a:r>
                        <a:rPr lang="en-US" baseline="0" dirty="0"/>
                        <a:t> Thinking</a:t>
                      </a:r>
                      <a:endParaRPr lang="en-US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422">
                <a:tc>
                  <a:txBody>
                    <a:bodyPr/>
                    <a:lstStyle/>
                    <a:p>
                      <a:r>
                        <a:rPr lang="en-US" dirty="0"/>
                        <a:t>Written Communication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+/-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422">
                <a:tc>
                  <a:txBody>
                    <a:bodyPr/>
                    <a:lstStyle/>
                    <a:p>
                      <a:r>
                        <a:rPr lang="en-US" dirty="0"/>
                        <a:t>Quantitative Literacy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-/+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7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609600"/>
            <a:ext cx="10969943" cy="914400"/>
          </a:xfrm>
        </p:spPr>
        <p:txBody>
          <a:bodyPr>
            <a:noAutofit/>
          </a:bodyPr>
          <a:lstStyle/>
          <a:p>
            <a:r>
              <a:rPr lang="en-US" sz="2800" b="1" dirty="0"/>
              <a:t>Suggested Items for Individual Campuses &amp; Statewide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2" y="1828801"/>
            <a:ext cx="10512862" cy="44188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activities related to Written Communications in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year courses, programs, and majors (except in Syntax and Mechanics)</a:t>
            </a:r>
          </a:p>
          <a:p>
            <a:r>
              <a:rPr lang="en-US" dirty="0"/>
              <a:t>Resume or enhance existing “writing across the curriculum” activities</a:t>
            </a:r>
          </a:p>
          <a:p>
            <a:r>
              <a:rPr lang="en-US" dirty="0"/>
              <a:t>Increase activities related to Quantitative Literacy in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year courses, programs, and majors</a:t>
            </a:r>
          </a:p>
          <a:p>
            <a:r>
              <a:rPr lang="en-US" dirty="0"/>
              <a:t>Employ quantitative literacy across the curriculum in addition to general education courses</a:t>
            </a:r>
          </a:p>
          <a:p>
            <a:r>
              <a:rPr lang="en-US" dirty="0"/>
              <a:t>DHE to provide regional assignment design workshops for faculty linked to VALUE Rubrics to improve teaching effectiveness, increase student learning, and improve outcomes results in 2018-2019</a:t>
            </a:r>
          </a:p>
          <a:p>
            <a:r>
              <a:rPr lang="en-US" dirty="0"/>
              <a:t>DHE to provide training for faculty on how to employ Quantitative Literacy in curriculum at all levels by launching regional Quantitative Literacy faculty workshops in 2018-2019 (deferred to Fall 2019)</a:t>
            </a:r>
          </a:p>
        </p:txBody>
      </p:sp>
    </p:spTree>
    <p:extLst>
      <p:ext uri="{BB962C8B-B14F-4D97-AF65-F5344CB8AC3E}">
        <p14:creationId xmlns:p14="http://schemas.microsoft.com/office/powerpoint/2010/main" val="20845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AAC&amp;U Annual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Raising Our Voices: Reclaiming the Narrative on the Value of Higher Education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January 23 – 26, 2019</a:t>
            </a:r>
          </a:p>
          <a:p>
            <a:r>
              <a:rPr lang="en-US" dirty="0"/>
              <a:t>Hyatt Regency Atlanta</a:t>
            </a:r>
          </a:p>
          <a:p>
            <a:r>
              <a:rPr lang="en-US" dirty="0"/>
              <a:t>Pre-conference – VALUE 10: A Decade of VALUE and the Future of Higher Education</a:t>
            </a:r>
          </a:p>
          <a:p>
            <a:r>
              <a:rPr lang="en-US" dirty="0"/>
              <a:t>Workshop Session - </a:t>
            </a:r>
            <a:r>
              <a:rPr lang="en-US" i="1" dirty="0"/>
              <a:t>Leading from Experimentation: The Massachusetts System Story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2209800"/>
            <a:ext cx="48196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8D85-2919-4724-9C8C-5966C154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19D6-5C67-4A77-9CC6-6B2BFC96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Carryover from AY 2018</a:t>
            </a:r>
          </a:p>
          <a:p>
            <a:r>
              <a:rPr lang="en-US" dirty="0"/>
              <a:t>Business Administration</a:t>
            </a:r>
          </a:p>
          <a:p>
            <a:r>
              <a:rPr lang="en-US" dirty="0"/>
              <a:t>Criminal Justice</a:t>
            </a:r>
          </a:p>
          <a:p>
            <a:r>
              <a:rPr lang="en-US" dirty="0"/>
              <a:t>Early Childhood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372B-6D99-46EF-91CA-6AD0049A2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New for AY 2019</a:t>
            </a:r>
          </a:p>
          <a:p>
            <a:r>
              <a:rPr lang="en-US" dirty="0"/>
              <a:t>Elementary Education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Fine Arts &amp; Graphics</a:t>
            </a:r>
          </a:p>
          <a:p>
            <a:r>
              <a:rPr lang="en-US" dirty="0">
                <a:solidFill>
                  <a:schemeClr val="tx2"/>
                </a:solidFill>
              </a:rPr>
              <a:t>General Education – Thurs. 2/28: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Behavioral &amp; Social Sciences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Humanities &amp; Fine Arts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Natural &amp; Physical Sciences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English Composition/Writing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C9AE1-1773-43FE-B648-6A9645DB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3365" y="3657600"/>
            <a:ext cx="2590800" cy="26670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2BEED1E9-98D3-4759-B378-201811C78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847" y="2057400"/>
            <a:ext cx="380565" cy="3810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E6D3C7EB-F132-42AA-84B6-9D3BCCBF49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846" y="2514600"/>
            <a:ext cx="38056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A08F-8E0A-446F-A8BF-53AE04BB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 Educational Resources (OER)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2EA1-E891-4137-BE18-9FE7949F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8514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Kickoff meeting held Monday, November 26, 2018 at Quinsigamond Community College </a:t>
            </a:r>
          </a:p>
          <a:p>
            <a:r>
              <a:rPr lang="en-US" sz="6400" dirty="0"/>
              <a:t>Next meeting was held on Friday, February 15 at Quinsigamond Community College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Definition: OER means teaching, learning and research materials in </a:t>
            </a:r>
            <a:r>
              <a:rPr lang="en-US" sz="6400" dirty="0">
                <a:highlight>
                  <a:srgbClr val="FFFF00"/>
                </a:highlight>
              </a:rPr>
              <a:t>any medium </a:t>
            </a:r>
            <a:r>
              <a:rPr lang="en-US" sz="6400" dirty="0"/>
              <a:t>– digital or otherwise – that </a:t>
            </a:r>
            <a:r>
              <a:rPr lang="en-US" sz="6400" dirty="0">
                <a:highlight>
                  <a:srgbClr val="FFFF00"/>
                </a:highlight>
              </a:rPr>
              <a:t>reside in the public domain </a:t>
            </a:r>
            <a:r>
              <a:rPr lang="en-US" sz="6400" dirty="0"/>
              <a:t>or have been </a:t>
            </a:r>
            <a:r>
              <a:rPr lang="en-US" sz="6400" dirty="0">
                <a:highlight>
                  <a:srgbClr val="FFFF00"/>
                </a:highlight>
              </a:rPr>
              <a:t>released under an open license</a:t>
            </a:r>
            <a:r>
              <a:rPr lang="en-US" sz="6400" dirty="0"/>
              <a:t> that permits </a:t>
            </a:r>
            <a:r>
              <a:rPr lang="en-US" sz="6400" dirty="0">
                <a:highlight>
                  <a:srgbClr val="FFFF00"/>
                </a:highlight>
              </a:rPr>
              <a:t>no-cost access</a:t>
            </a:r>
            <a:r>
              <a:rPr lang="en-US" sz="6400" dirty="0"/>
              <a:t>, use, adaptation and redistribution by others </a:t>
            </a:r>
            <a:r>
              <a:rPr lang="en-US" sz="6400" dirty="0">
                <a:highlight>
                  <a:srgbClr val="FFFF00"/>
                </a:highlight>
              </a:rPr>
              <a:t>with no or limited restrictions</a:t>
            </a:r>
            <a:r>
              <a:rPr lang="en-US" sz="64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400" dirty="0"/>
              <a:t>Conducted and analyzing an OER Prevalence Survey. </a:t>
            </a:r>
            <a:r>
              <a:rPr lang="en-US" sz="6400" dirty="0">
                <a:highlight>
                  <a:srgbClr val="FFFF00"/>
                </a:highlight>
              </a:rPr>
              <a:t>100% participation!</a:t>
            </a:r>
          </a:p>
          <a:p>
            <a:r>
              <a:rPr lang="en-US" sz="6400" dirty="0"/>
              <a:t>Timetable – Complete work by early April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D3ED17-0D8A-4442-BF8E-141A9EADA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5642"/>
              </p:ext>
            </p:extLst>
          </p:nvPr>
        </p:nvGraphicFramePr>
        <p:xfrm>
          <a:off x="2132012" y="3200400"/>
          <a:ext cx="8114745" cy="24383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28315">
                  <a:extLst>
                    <a:ext uri="{9D8B030D-6E8A-4147-A177-3AD203B41FA5}">
                      <a16:colId xmlns:a16="http://schemas.microsoft.com/office/drawing/2014/main" val="1000361313"/>
                    </a:ext>
                  </a:extLst>
                </a:gridCol>
                <a:gridCol w="4386430">
                  <a:extLst>
                    <a:ext uri="{9D8B030D-6E8A-4147-A177-3AD203B41FA5}">
                      <a16:colId xmlns:a16="http://schemas.microsoft.com/office/drawing/2014/main" val="2428845748"/>
                    </a:ext>
                  </a:extLst>
                </a:gridCol>
              </a:tblGrid>
              <a:tr h="56270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50185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r>
                        <a:rPr lang="en-US" sz="1400" dirty="0"/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12/21, 1/18, 1/31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67364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r>
                        <a:rPr lang="en-US" sz="1400" dirty="0"/>
                        <a:t>Marketing &amp;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12/28, 1/17, 2/20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643506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r>
                        <a:rPr lang="en-US" sz="1400" dirty="0"/>
                        <a:t>OER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12/19, 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8332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r>
                        <a:rPr lang="en-US" sz="1400" dirty="0"/>
                        <a:t>Policy Development/Legislative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1/4, 1/18, 2/6, 2/22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22124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r>
                        <a:rPr lang="en-US" sz="1400" dirty="0"/>
                        <a:t>Faculty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1/8, 1/22, 2/5, 2/26 (upcoming)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7508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5181600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D944-E772-475F-B43E-F771AEE5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OER Working 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49A4-4B51-4DC5-818C-FC565CD7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Emily Alling, Associate Dean of Library, Massachusetts College of Liberal Arts</a:t>
            </a:r>
          </a:p>
          <a:p>
            <a:pPr lvl="0"/>
            <a:r>
              <a:rPr lang="en-US" dirty="0"/>
              <a:t>Matt Bejune, Executive Director, Libraries, Worcester State University</a:t>
            </a:r>
          </a:p>
          <a:p>
            <a:pPr lvl="0"/>
            <a:r>
              <a:rPr lang="en-US" dirty="0"/>
              <a:t>Marilyn Billings, Head, Office of Scholarly Communications Library, University of Massachusetts Amherst, </a:t>
            </a:r>
            <a:r>
              <a:rPr lang="en-US" i="1" dirty="0"/>
              <a:t>Co-Chair</a:t>
            </a:r>
            <a:endParaRPr lang="en-US" dirty="0"/>
          </a:p>
          <a:p>
            <a:pPr lvl="0"/>
            <a:r>
              <a:rPr lang="en-US" dirty="0"/>
              <a:t>LaDonna Bridges, Associate Dean of Academic Success, Framingham State University</a:t>
            </a:r>
          </a:p>
          <a:p>
            <a:pPr lvl="0"/>
            <a:r>
              <a:rPr lang="en-US" b="1" dirty="0"/>
              <a:t>Barry Brown, Follett Bookstore Manager and Adjunct English Faculty, Middlesex Community College </a:t>
            </a:r>
          </a:p>
          <a:p>
            <a:pPr lvl="0"/>
            <a:r>
              <a:rPr lang="en-US" b="1" dirty="0"/>
              <a:t>Jody Carson, Associate Professor of Early Childhood Education, Northern Essex Community College</a:t>
            </a:r>
          </a:p>
          <a:p>
            <a:pPr lvl="0"/>
            <a:r>
              <a:rPr lang="en-US" dirty="0"/>
              <a:t>Cherie Comeau, Sr. Manager, Leadership &amp; Organizational Development, Consigli Construction Co., Inc. </a:t>
            </a:r>
          </a:p>
          <a:p>
            <a:pPr lvl="0"/>
            <a:r>
              <a:rPr lang="en-US" b="1" dirty="0"/>
              <a:t>Eileen Cusick, Associate Professor of Information Technology, Springfield Technical Community College</a:t>
            </a:r>
          </a:p>
          <a:p>
            <a:pPr lvl="0"/>
            <a:r>
              <a:rPr lang="en-US" b="1" dirty="0"/>
              <a:t>Catherine Sughrue Etter, Professor of Science, Cape Cod Community College</a:t>
            </a:r>
          </a:p>
          <a:p>
            <a:pPr lvl="0"/>
            <a:r>
              <a:rPr lang="en-US" dirty="0"/>
              <a:t>Millie Gonzalez, Interim Chief Diversity &amp; Inclusion Officer, Framingham State University</a:t>
            </a:r>
          </a:p>
          <a:p>
            <a:pPr lvl="0"/>
            <a:r>
              <a:rPr lang="en-US" dirty="0"/>
              <a:t>George Hart, Director of Libraries, University of Massachusetts Lowell</a:t>
            </a:r>
          </a:p>
        </p:txBody>
      </p:sp>
    </p:spTree>
    <p:extLst>
      <p:ext uri="{BB962C8B-B14F-4D97-AF65-F5344CB8AC3E}">
        <p14:creationId xmlns:p14="http://schemas.microsoft.com/office/powerpoint/2010/main" val="30691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6336-543D-4276-A3B0-CCAB2E64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OER Working 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580F-62D9-4159-9A82-264FB37D1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Karen Hines, Associate Professor of Business &amp; Technology, Holyoke Community College</a:t>
            </a:r>
          </a:p>
          <a:p>
            <a:pPr lvl="0"/>
            <a:r>
              <a:rPr lang="en-US" dirty="0"/>
              <a:t>Elizabeth McKeigue, Executive Director, Libraries, Salem State University</a:t>
            </a:r>
          </a:p>
          <a:p>
            <a:pPr lvl="0"/>
            <a:r>
              <a:rPr lang="en-US" dirty="0"/>
              <a:t>Apurva Mehta, Associate Chief Information Officer, University of Massachusetts Boston</a:t>
            </a:r>
          </a:p>
          <a:p>
            <a:pPr lvl="0"/>
            <a:r>
              <a:rPr lang="en-US" b="1" dirty="0"/>
              <a:t>Arlene Rodriquez, Vice President of Academic Affairs, Cape Cod Community College</a:t>
            </a:r>
          </a:p>
          <a:p>
            <a:pPr lvl="0"/>
            <a:r>
              <a:rPr lang="en-US" b="1" dirty="0"/>
              <a:t>Donna Maturi, Coordinator of Library Services, Professional Development, Middlesex Community College</a:t>
            </a:r>
          </a:p>
          <a:p>
            <a:pPr lvl="0"/>
            <a:r>
              <a:rPr lang="en-US" dirty="0"/>
              <a:t>Jeremy Smith, Digital Project Manager, University of Massachusetts Amherst</a:t>
            </a:r>
          </a:p>
          <a:p>
            <a:pPr lvl="0"/>
            <a:r>
              <a:rPr lang="en-US" b="1" dirty="0"/>
              <a:t>Susan Tashjian, Coordinator of Instructional Technology, Northern Essex Community College, </a:t>
            </a:r>
            <a:r>
              <a:rPr lang="en-US" b="1" i="1" dirty="0"/>
              <a:t>Co-Chair</a:t>
            </a:r>
            <a:endParaRPr lang="en-US" b="1" dirty="0"/>
          </a:p>
          <a:p>
            <a:pPr lvl="0"/>
            <a:r>
              <a:rPr lang="en-US" b="1" dirty="0"/>
              <a:t>Margaret Wong, President, Massachusetts Community College Council; Professor of English, Quinsigamond Community College</a:t>
            </a:r>
          </a:p>
          <a:p>
            <a:pPr lvl="0"/>
            <a:r>
              <a:rPr lang="en-US" dirty="0"/>
              <a:t>Two student representatives from the Student Advisory Council: </a:t>
            </a:r>
            <a:r>
              <a:rPr lang="en-US" b="1" dirty="0"/>
              <a:t>Morgan Mayo (Middlesex Community College)</a:t>
            </a:r>
            <a:r>
              <a:rPr lang="en-US" dirty="0"/>
              <a:t> and Nick Papa (Salem State)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0C04-1A99-486D-8CA7-9702BAA9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B719-7D04-4D62-ADBB-7B8EC940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Meeting of the Community College Presidents and Chief Academic Officers</a:t>
            </a:r>
          </a:p>
          <a:p>
            <a:r>
              <a:rPr lang="en-US" dirty="0"/>
              <a:t>Friday, February 22</a:t>
            </a:r>
          </a:p>
          <a:p>
            <a:r>
              <a:rPr lang="en-US" dirty="0"/>
              <a:t>Middlesex Community College </a:t>
            </a:r>
          </a:p>
          <a:p>
            <a:r>
              <a:rPr lang="en-US" dirty="0"/>
              <a:t>Update on the Status of Statewide Assessment by:</a:t>
            </a:r>
          </a:p>
          <a:p>
            <a:pPr lvl="1"/>
            <a:r>
              <a:rPr lang="en-US" dirty="0"/>
              <a:t>Dr. Lane Glenn, President, Northern Essex Community College &amp; Task Force for Statewide Assessment Chair</a:t>
            </a:r>
          </a:p>
          <a:p>
            <a:pPr lvl="1"/>
            <a:r>
              <a:rPr lang="en-US" dirty="0"/>
              <a:t>Dr. Patricia Marshall, Deputy Commissioner for Academic Affairs &amp; Student Success</a:t>
            </a:r>
          </a:p>
          <a:p>
            <a:pPr lvl="1"/>
            <a:r>
              <a:rPr lang="en-US" dirty="0"/>
              <a:t>Dr. Robert Awkward, Director of Learning Outcomes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EB95F-A750-475D-AEA6-243A8E199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3048000"/>
            <a:ext cx="247684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Questions…Comments?</a:t>
            </a:r>
          </a:p>
          <a:p>
            <a:endParaRPr lang="en-US" dirty="0"/>
          </a:p>
          <a:p>
            <a:r>
              <a:rPr lang="en-US" dirty="0"/>
              <a:t>Thank You!!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DE9C1B9F-F076-452B-B0E9-EEF04C3B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826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868" y="2057400"/>
            <a:ext cx="3961368" cy="4168776"/>
          </a:xfrm>
        </p:spPr>
        <p:txBody>
          <a:bodyPr/>
          <a:lstStyle/>
          <a:p>
            <a:r>
              <a:rPr lang="en-US" sz="2800" dirty="0"/>
              <a:t>Working Group on Student Learning Outcomes and Assessment established the following in January 2010:</a:t>
            </a:r>
          </a:p>
          <a:p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294" y="533400"/>
            <a:ext cx="11379998" cy="381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Student Learning Outcomes Assessment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868" y="990600"/>
            <a:ext cx="1117309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Brief History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9098433"/>
              </p:ext>
            </p:extLst>
          </p:nvPr>
        </p:nvGraphicFramePr>
        <p:xfrm>
          <a:off x="3250353" y="1676401"/>
          <a:ext cx="9852634" cy="462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87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ampusMap_JustSymbol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795" y="3352801"/>
            <a:ext cx="467238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294" y="609600"/>
            <a:ext cx="1137999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Student Learning Outcomes Assessment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868" y="914400"/>
            <a:ext cx="11477810" cy="762000"/>
          </a:xfrm>
        </p:spPr>
        <p:txBody>
          <a:bodyPr/>
          <a:lstStyle/>
          <a:p>
            <a:r>
              <a:rPr lang="en-US" b="1" dirty="0"/>
              <a:t>Massachusetts Organizing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4515" y="3733801"/>
            <a:ext cx="335192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State Level</a:t>
            </a:r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914162" y="4648200"/>
            <a:ext cx="4367662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54864" tIns="91440"/>
          <a:lstStyle/>
          <a:p>
            <a:pPr marL="115888" indent="3175" algn="ctr">
              <a:spcAft>
                <a:spcPts val="8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+mj-lt"/>
              </a:rPr>
              <a:t>Amcoa Team</a:t>
            </a:r>
          </a:p>
          <a:p>
            <a:pPr marL="115888" indent="3175" algn="ctr">
              <a:spcAft>
                <a:spcPts val="800"/>
              </a:spcAft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Advancing assessment of student learning on public campuses; strengthening campus 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capabilities</a:t>
            </a:r>
          </a:p>
          <a:p>
            <a:pPr marL="115888" indent="3175" algn="ctr">
              <a:spcAft>
                <a:spcPts val="800"/>
              </a:spcAft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Facilitator: R.  J. Awkward</a:t>
            </a:r>
          </a:p>
          <a:p>
            <a:pPr marL="115888" indent="3175" algn="ctr">
              <a:spcAft>
                <a:spcPts val="800"/>
              </a:spcAft>
              <a:buClr>
                <a:schemeClr val="accent1"/>
              </a:buClr>
              <a:buSzPct val="80000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15888" lvl="1" indent="3175">
              <a:spcAft>
                <a:spcPts val="80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 bwMode="auto">
          <a:xfrm>
            <a:off x="6703854" y="4648200"/>
            <a:ext cx="4363430" cy="175260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54864" tIns="91440"/>
          <a:lstStyle/>
          <a:p>
            <a:pPr marL="115888" indent="3175" algn="ctr">
              <a:spcAft>
                <a:spcPts val="80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+mj-lt"/>
              </a:rPr>
              <a:t>VALUE Steering Committee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  <a:p>
            <a:pPr marL="115888" indent="3175" algn="ctr">
              <a:spcAft>
                <a:spcPts val="800"/>
              </a:spcAft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Representing MA  in the VALUE Institute/MSC to develop a multistate program of assessment</a:t>
            </a:r>
          </a:p>
          <a:p>
            <a:pPr marL="115888" indent="3175" algn="ctr">
              <a:spcAft>
                <a:spcPts val="800"/>
              </a:spcAft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Director: R. J. Awkward</a:t>
            </a:r>
          </a:p>
          <a:p>
            <a:pPr marL="115888" lvl="1" indent="3175">
              <a:spcAft>
                <a:spcPts val="80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34618" y="3276600"/>
            <a:ext cx="1218883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81824" y="5334000"/>
            <a:ext cx="14220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35325" y="3276600"/>
            <a:ext cx="1015735" cy="137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Text Placeholder 8"/>
          <p:cNvSpPr>
            <a:spLocks noGrp="1"/>
          </p:cNvSpPr>
          <p:nvPr>
            <p:ph idx="1"/>
          </p:nvPr>
        </p:nvSpPr>
        <p:spPr>
          <a:xfrm>
            <a:off x="3250354" y="1814945"/>
            <a:ext cx="5688118" cy="1537855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normAutofit fontScale="92500" lnSpcReduction="10000"/>
          </a:bodyPr>
          <a:lstStyle/>
          <a:p>
            <a:pPr marL="115888" indent="3175" algn="ctr" eaLnBrk="1" hangingPunct="1">
              <a:spcBef>
                <a:spcPct val="0"/>
              </a:spcBef>
              <a:spcAft>
                <a:spcPts val="80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/>
                </a:solidFill>
                <a:latin typeface="+mj-lt"/>
              </a:rPr>
              <a:t>Massachusetts Task Force on </a:t>
            </a:r>
            <a:br>
              <a:rPr lang="en-US" sz="1800" b="1" dirty="0">
                <a:solidFill>
                  <a:schemeClr val="accent2"/>
                </a:solidFill>
                <a:latin typeface="+mj-lt"/>
              </a:rPr>
            </a:br>
            <a:r>
              <a:rPr lang="en-US" sz="1800" b="1" dirty="0">
                <a:solidFill>
                  <a:schemeClr val="accent2"/>
                </a:solidFill>
                <a:latin typeface="+mj-lt"/>
              </a:rPr>
              <a:t>Statewide Assessment</a:t>
            </a:r>
          </a:p>
          <a:p>
            <a:pPr marL="115888" indent="3175" algn="ctr" eaLnBrk="1" hangingPunct="1">
              <a:spcBef>
                <a:spcPct val="0"/>
              </a:spcBef>
              <a:spcAft>
                <a:spcPts val="80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2"/>
                </a:solidFill>
                <a:latin typeface="+mj-lt"/>
              </a:rPr>
              <a:t>Chair: Dr. Lane Glenn, President, </a:t>
            </a:r>
            <a:br>
              <a:rPr lang="en-US" sz="1800" b="1" dirty="0">
                <a:solidFill>
                  <a:schemeClr val="accent2"/>
                </a:solidFill>
                <a:latin typeface="+mj-lt"/>
              </a:rPr>
            </a:br>
            <a:r>
              <a:rPr lang="en-US" sz="1800" b="1" dirty="0">
                <a:solidFill>
                  <a:schemeClr val="accent2"/>
                </a:solidFill>
                <a:latin typeface="+mj-lt"/>
              </a:rPr>
              <a:t>Northern Essex Community College</a:t>
            </a:r>
          </a:p>
          <a:p>
            <a:pPr marL="115888" indent="3175" algn="ctr" eaLnBrk="1" hangingPunct="1">
              <a:spcBef>
                <a:spcPct val="0"/>
              </a:spcBef>
              <a:spcAft>
                <a:spcPts val="800"/>
              </a:spcAft>
              <a:buFont typeface="Wingdings 2" pitchFamily="18" charset="2"/>
              <a:buNone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broad oversight for Massachusetts</a:t>
            </a:r>
          </a:p>
          <a:p>
            <a:pPr marL="115888" lvl="1" indent="3175" eaLnBrk="1" hangingPunct="1">
              <a:spcBef>
                <a:spcPct val="0"/>
              </a:spcBef>
              <a:spcAft>
                <a:spcPts val="800"/>
              </a:spcAft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691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AMCOA Team</a:t>
            </a:r>
          </a:p>
          <a:p>
            <a:r>
              <a:rPr lang="en-US" dirty="0"/>
              <a:t>Pending (at QCC):</a:t>
            </a:r>
          </a:p>
          <a:p>
            <a:pPr lvl="1"/>
            <a:r>
              <a:rPr lang="en-US" dirty="0"/>
              <a:t>Fri., April 5 (11am-1pm): Program TBD</a:t>
            </a:r>
          </a:p>
          <a:p>
            <a:r>
              <a:rPr lang="en-US" dirty="0"/>
              <a:t>Completed (all at QCC):</a:t>
            </a:r>
          </a:p>
          <a:p>
            <a:pPr lvl="1"/>
            <a:r>
              <a:rPr lang="en-US" dirty="0"/>
              <a:t>Fri., Sept. 28: “Institutional Assessment Program Panel: Learning from Our Peers: UMass Amherst, Framingham State University, &amp; Northern Essex Community College”</a:t>
            </a:r>
          </a:p>
          <a:p>
            <a:pPr lvl="1"/>
            <a:r>
              <a:rPr lang="en-US" dirty="0"/>
              <a:t>Fri., Nov. 30: Dr. Patricia O’Brien, SND, Sr. Vice President, and Dr. Laura Gambino, Vice President of the New England Commission for Higher Education</a:t>
            </a:r>
          </a:p>
          <a:p>
            <a:pPr lvl="1"/>
            <a:r>
              <a:rPr lang="en-US" dirty="0"/>
              <a:t>Fri., Feb. 1: Quinsigamond Outcomes Research for Excellence Team &amp; Assessing Oral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07FC9-15C5-47D3-984E-E70036C9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6839" y="609600"/>
            <a:ext cx="3200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Task Force for Statewide Assessment</a:t>
            </a:r>
          </a:p>
          <a:p>
            <a:r>
              <a:rPr lang="en-US" dirty="0"/>
              <a:t>Pending (at QCC):</a:t>
            </a:r>
          </a:p>
          <a:p>
            <a:pPr lvl="1"/>
            <a:r>
              <a:rPr lang="en-US" dirty="0"/>
              <a:t>Fri., March 1: Program TBD</a:t>
            </a:r>
          </a:p>
          <a:p>
            <a:r>
              <a:rPr lang="en-US" dirty="0"/>
              <a:t>Completed (all at QCC):</a:t>
            </a:r>
          </a:p>
          <a:p>
            <a:pPr lvl="1"/>
            <a:r>
              <a:rPr lang="en-US" dirty="0"/>
              <a:t>Oct. 16: Dr. James Dottin, Chair, Business Administration Department, Middlesex Community College; “Program Assessment from the Lens of a Department Chair: A Journey from Compliance to Engagement”</a:t>
            </a:r>
          </a:p>
          <a:p>
            <a:pPr lvl="1"/>
            <a:r>
              <a:rPr lang="en-US" dirty="0"/>
              <a:t>Jan. 17: Dr. Emily Williams, Vice President of Academic Affairs, Massachusetts College of Liberal Arts; “Assessment Across Regions: Lessons Learned”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07FC9-15C5-47D3-984E-E70036C9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6012" y="228600"/>
            <a:ext cx="3200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F77FF-AC6D-442C-9188-F811FC9E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2209801"/>
            <a:ext cx="8229600" cy="3916363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US" sz="2600" b="1" dirty="0"/>
              <a:t>Eighth Annual Assessment Conference on April 19, 2019 from 8:00am – 3:00pm at the Best Western Royal Plaza Hotel &amp; Trade Center, Marlborough, MA</a:t>
            </a:r>
          </a:p>
          <a:p>
            <a:pPr>
              <a:defRPr/>
            </a:pPr>
            <a:r>
              <a:rPr lang="en-US" sz="2600" dirty="0"/>
              <a:t>National guest presenter: </a:t>
            </a:r>
          </a:p>
          <a:p>
            <a:pPr marL="742950" lvl="2" indent="-342900">
              <a:defRPr/>
            </a:pPr>
            <a:r>
              <a:rPr lang="en-US" sz="2200" b="1" dirty="0"/>
              <a:t>Dr. Gianina Baker, </a:t>
            </a:r>
            <a:r>
              <a:rPr lang="en-US" sz="2200" dirty="0"/>
              <a:t>Assistant Director, National Institute for Learning Outcomes Assessment (NILOA) on the Intersectionality of Equity and Assessment</a:t>
            </a:r>
            <a:endParaRPr lang="en-US" sz="2200" b="1" i="1" dirty="0"/>
          </a:p>
          <a:p>
            <a:pPr>
              <a:defRPr/>
            </a:pPr>
            <a:r>
              <a:rPr lang="en-US" sz="2600" dirty="0"/>
              <a:t>Expert workshop presenters from colleges and universities.</a:t>
            </a:r>
          </a:p>
          <a:p>
            <a:pPr>
              <a:defRPr/>
            </a:pPr>
            <a:r>
              <a:rPr lang="en-US" sz="2600" dirty="0"/>
              <a:t>Two tracks: new assessment approaches and building assessment skills</a:t>
            </a:r>
          </a:p>
          <a:p>
            <a:pPr>
              <a:defRPr/>
            </a:pPr>
            <a:r>
              <a:rPr lang="en-US" sz="2600" dirty="0"/>
              <a:t>Conference should be attended by teams of faculty, teaching &amp; learning center directors, assessment leaders and administrators.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051" name="Title 2">
            <a:extLst>
              <a:ext uri="{FF2B5EF4-FFF2-40B4-BE49-F238E27FC236}">
                <a16:creationId xmlns:a16="http://schemas.microsoft.com/office/drawing/2014/main" id="{611A7FAA-4474-4BE0-9E28-97D9AE46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chemeClr val="accent1"/>
                </a:solidFill>
              </a:rPr>
              <a:t>	Annual Assessment Conference</a:t>
            </a:r>
            <a:br>
              <a:rPr lang="en-US" altLang="en-US" sz="3200" b="1" dirty="0">
                <a:solidFill>
                  <a:schemeClr val="accent1"/>
                </a:solidFill>
              </a:rPr>
            </a:br>
            <a:endParaRPr lang="en-US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2052" name="Picture 2" descr="C:\Users\rawkward\Pictures\Seal+Logotype_Stacked2.png">
            <a:extLst>
              <a:ext uri="{FF2B5EF4-FFF2-40B4-BE49-F238E27FC236}">
                <a16:creationId xmlns:a16="http://schemas.microsoft.com/office/drawing/2014/main" id="{471C930E-88A0-4339-B208-CFDD3048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1" y="1524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F325A-0D36-4BDA-8E3B-CC27BAC36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1066800"/>
            <a:ext cx="64770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Faculty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Assignment Design &amp; Rubric Alignment Charrettes</a:t>
            </a:r>
          </a:p>
          <a:p>
            <a:pPr lvl="1"/>
            <a:r>
              <a:rPr lang="en-US" dirty="0"/>
              <a:t>Objectives: Improve student learning, links learning &amp; teaching with assessment, better data, and equity</a:t>
            </a:r>
          </a:p>
          <a:p>
            <a:pPr lvl="1"/>
            <a:r>
              <a:rPr lang="en-US" dirty="0"/>
              <a:t>Expected Outcomes: Increase participation in VALUE Institute, create more effective assignments, and employ the use of TILT design</a:t>
            </a:r>
          </a:p>
          <a:p>
            <a:pPr lvl="1"/>
            <a:r>
              <a:rPr lang="en-US" dirty="0"/>
              <a:t>Incentives for attendance: Hands-on session using their own assignment, held on Friday, and food/refreshments</a:t>
            </a:r>
          </a:p>
          <a:p>
            <a:pPr lvl="1"/>
            <a:r>
              <a:rPr lang="en-US" dirty="0"/>
              <a:t>Regionally located:</a:t>
            </a:r>
          </a:p>
          <a:p>
            <a:pPr lvl="2"/>
            <a:r>
              <a:rPr lang="en-US" dirty="0"/>
              <a:t>North Region at North Shore Community College on November 2 (9am – 1pm)</a:t>
            </a:r>
          </a:p>
          <a:p>
            <a:pPr lvl="2"/>
            <a:r>
              <a:rPr lang="en-US" dirty="0"/>
              <a:t>Boston Metro Region at UMass Boston on Friday, December 7 (9am – 1pm)</a:t>
            </a:r>
          </a:p>
          <a:p>
            <a:pPr lvl="2"/>
            <a:r>
              <a:rPr lang="en-US" dirty="0"/>
              <a:t>Central Region at Worcester State University, January 25, 2019 (12:00 – 4pm)</a:t>
            </a:r>
          </a:p>
          <a:p>
            <a:pPr lvl="2"/>
            <a:r>
              <a:rPr lang="en-US" dirty="0"/>
              <a:t>Western Region at Westfield State University, February 8, 2019 (9am – 1pm)</a:t>
            </a:r>
          </a:p>
          <a:p>
            <a:pPr lvl="1"/>
            <a:r>
              <a:rPr lang="en-US" dirty="0"/>
              <a:t>Use of local assessment leaders as faculty (Dr. Bonnie Orcutt and Dr. Sarah Strout, Worcester State University)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71A09-5713-4C5E-A16C-9CA49DA38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381000"/>
            <a:ext cx="350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BA04-DCA1-43B0-B10B-134259D8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C581-69E7-4911-9F33-9E21F153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Building an Effective Assessment Program for Institutional Teams</a:t>
            </a:r>
          </a:p>
          <a:p>
            <a:pPr lvl="1"/>
            <a:r>
              <a:rPr lang="en-US" dirty="0"/>
              <a:t>Friday, May 10, 2019 from 9am – 3pm.</a:t>
            </a:r>
          </a:p>
          <a:p>
            <a:pPr lvl="1"/>
            <a:r>
              <a:rPr lang="en-US" dirty="0"/>
              <a:t>Quinsigamond Community College, Room 109 A&amp; B, Harrington Learning Center</a:t>
            </a:r>
          </a:p>
          <a:p>
            <a:pPr lvl="1"/>
            <a:r>
              <a:rPr lang="en-US" dirty="0"/>
              <a:t>Focus will be for institutional teams of up to eight to develop or strengthen their assessment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Facilitator: Dr. Mark Nicholas</a:t>
            </a:r>
          </a:p>
          <a:p>
            <a:pPr marL="42664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Executive Director, Institutional Assessment</a:t>
            </a:r>
          </a:p>
          <a:p>
            <a:pPr marL="42664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Framingham State University</a:t>
            </a:r>
          </a:p>
          <a:p>
            <a:pPr lvl="1"/>
            <a:r>
              <a:rPr lang="en-US" dirty="0"/>
              <a:t>Food and refreshments to be provided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254DE-F604-45FD-9A51-CB847DA6F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2212" y="3810000"/>
            <a:ext cx="417610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VALUE Institute </a:t>
            </a:r>
            <a:r>
              <a:rPr lang="en-US" dirty="0"/>
              <a:t>(nee MSC)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Chronology:</a:t>
            </a:r>
          </a:p>
          <a:p>
            <a:pPr lvl="1"/>
            <a:r>
              <a:rPr lang="en-US" dirty="0"/>
              <a:t>Massachusetts Pilot Assessment (2013-2014)</a:t>
            </a:r>
          </a:p>
          <a:p>
            <a:pPr lvl="1"/>
            <a:r>
              <a:rPr lang="en-US" dirty="0"/>
              <a:t>Massachusetts Pilot II/Multi-State Collaborative Pilot (2014-2015)</a:t>
            </a:r>
          </a:p>
          <a:p>
            <a:pPr lvl="1"/>
            <a:r>
              <a:rPr lang="en-US" dirty="0"/>
              <a:t>Multi-State Collaborative to Advance Quality Student Learning: Demonstration Year (2015-2016)</a:t>
            </a:r>
          </a:p>
          <a:p>
            <a:pPr lvl="1"/>
            <a:r>
              <a:rPr lang="en-US" dirty="0"/>
              <a:t>Multi-State Collaborative to Advance Quality Student Learning: Refinement Year (2016-2017)</a:t>
            </a:r>
          </a:p>
          <a:p>
            <a:pPr lvl="1"/>
            <a:r>
              <a:rPr lang="en-US" dirty="0"/>
              <a:t>Multi-State Collaborative to Advance Quality Student Learning: Refinement Year 2.0/VALUE Institute Inaugural Year (2017-2018)</a:t>
            </a:r>
          </a:p>
          <a:p>
            <a:pPr lvl="1"/>
            <a:r>
              <a:rPr lang="en-US" dirty="0"/>
              <a:t>VALUE Institute Second Year</a:t>
            </a:r>
          </a:p>
          <a:p>
            <a:pPr marL="426645" lvl="1" indent="0">
              <a:buNone/>
            </a:pPr>
            <a:r>
              <a:rPr lang="en-US" dirty="0"/>
              <a:t>     (2018-2019)</a:t>
            </a:r>
          </a:p>
          <a:p>
            <a:pPr lvl="1"/>
            <a:endParaRPr lang="en-US" dirty="0"/>
          </a:p>
          <a:p>
            <a:pPr marL="426645" lvl="1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945335A-D77A-4BC6-8EFF-FDC3B389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4494335"/>
            <a:ext cx="6286500" cy="22874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533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336</TotalTime>
  <Words>1554</Words>
  <Application>Microsoft Office PowerPoint</Application>
  <PresentationFormat>Custom</PresentationFormat>
  <Paragraphs>196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2</vt:lpstr>
      <vt:lpstr>Books 16x9</vt:lpstr>
      <vt:lpstr>DHE Learning Outcomes Assessment Update</vt:lpstr>
      <vt:lpstr>Brief History</vt:lpstr>
      <vt:lpstr>Massachusetts Organizing Structure</vt:lpstr>
      <vt:lpstr>Convening</vt:lpstr>
      <vt:lpstr>Convening</vt:lpstr>
      <vt:lpstr> Annual Assessment Conference </vt:lpstr>
      <vt:lpstr>Faculty Development</vt:lpstr>
      <vt:lpstr>Professional Development</vt:lpstr>
      <vt:lpstr>VALUE Institute (nee MSC)</vt:lpstr>
      <vt:lpstr>Common Framework</vt:lpstr>
      <vt:lpstr>Massachusetts Compared to Project Level Data: 2017 vs. 2016</vt:lpstr>
      <vt:lpstr>Suggested Items for Individual Campuses &amp; Statewide Action</vt:lpstr>
      <vt:lpstr>2019 AAC&amp;U Annual Meeting</vt:lpstr>
      <vt:lpstr>MassTransfer Pathways Student Learning Outcomes </vt:lpstr>
      <vt:lpstr>Open Educational Resources (OER) Working Group</vt:lpstr>
      <vt:lpstr>OER Working Group Members</vt:lpstr>
      <vt:lpstr>OER Working Group Members</vt:lpstr>
      <vt:lpstr>Stakeholder Communications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DHE Learning Outcomes Assessment Update</dc:title>
  <dc:creator>Awkward, Robert (DHE)</dc:creator>
  <cp:lastModifiedBy>Awkward, Robert (DHE)</cp:lastModifiedBy>
  <cp:revision>31</cp:revision>
  <cp:lastPrinted>2019-01-31T16:44:45Z</cp:lastPrinted>
  <dcterms:created xsi:type="dcterms:W3CDTF">2018-11-30T00:54:27Z</dcterms:created>
  <dcterms:modified xsi:type="dcterms:W3CDTF">2019-02-20T20:04:37Z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